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b7d3bc3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b7d3bc3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b7d3bc3b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b7d3bc3b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b7d3bc3b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b7d3bc3b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b7d3bc3b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b7d3bc3b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b7d3bc3b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b7d3bc3b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b7d3bc3b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b7d3bc3b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b7d3bc3b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b7d3bc3b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b7d3bc3b1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b7d3bc3b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b7d3bc3b1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b7d3bc3b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b7d3bc3b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b7d3bc3b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b3bd360a1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b3bd360a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3bd360a1_1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b3bd360a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3bd360a1_1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3bd360a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b7d3bc3b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b7d3bc3b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b7d3bc3b1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b7d3bc3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b7d3bc3b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b7d3bc3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b7d3bc3b1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b7d3bc3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b7d3bc3b1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b7d3bc3b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b3bd360a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b3bd360a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3bd360a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3bd360a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b3bd360a1_1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b3bd360a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b3bd360a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b3bd360a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b3bd360a1_1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b3bd360a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b7d3bc3b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b7d3bc3b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10.6.130.141:8080/toggle.html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10.6.130.141:8080/toggle.htm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10.6.130.141:8080/toggle.html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10.6.130.141:8080/toggle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hyperlink" Target="https://plugins.jquery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hyperlink" Target="https://w3techs.com/technologies/overview/javascript_librar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youmightnotneedjquery.com/" TargetMode="External"/><Relationship Id="rId4" Type="http://schemas.openxmlformats.org/officeDocument/2006/relationships/hyperlink" Target="http://youmightnotneedjquery.com/" TargetMode="External"/><Relationship Id="rId5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hyperlink" Target="https://stackoverflow.com/tags/jquery/info" TargetMode="External"/><Relationship Id="rId10" Type="http://schemas.openxmlformats.org/officeDocument/2006/relationships/hyperlink" Target="https://plugins.jquery.com/" TargetMode="External"/><Relationship Id="rId9" Type="http://schemas.openxmlformats.org/officeDocument/2006/relationships/hyperlink" Target="https://w3techs.com/technologies/overview/javascript_library" TargetMode="External"/><Relationship Id="rId5" Type="http://schemas.openxmlformats.org/officeDocument/2006/relationships/hyperlink" Target="https://oscarotero.com/jquery/" TargetMode="External"/><Relationship Id="rId6" Type="http://schemas.openxmlformats.org/officeDocument/2006/relationships/hyperlink" Target="http://youmightnotneedjquery.com/" TargetMode="External"/><Relationship Id="rId7" Type="http://schemas.openxmlformats.org/officeDocument/2006/relationships/hyperlink" Target="https://learn.jquery.com/" TargetMode="External"/><Relationship Id="rId8" Type="http://schemas.openxmlformats.org/officeDocument/2006/relationships/hyperlink" Target="https://tekslate.com/11-benefits-jquery-every-web-designers-kno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30200" y="39200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Aitor Hernández Sánchez</a:t>
            </a:r>
            <a:br>
              <a:rPr lang="es"/>
            </a:br>
            <a:r>
              <a:rPr lang="es"/>
              <a:t>Adrián Fleitas de la Rosa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88" y="-538024"/>
            <a:ext cx="8612623" cy="469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4-	Syntax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6725"/>
          <a:stretch/>
        </p:blipFill>
        <p:spPr>
          <a:xfrm>
            <a:off x="342950" y="2286000"/>
            <a:ext cx="4140950" cy="22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3119" l="0" r="0" t="1769"/>
          <a:stretch/>
        </p:blipFill>
        <p:spPr>
          <a:xfrm>
            <a:off x="4423425" y="2286000"/>
            <a:ext cx="4339001" cy="22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4- Syntax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1089100" y="200382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Html tag -&gt; $(‘p’)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By class -&gt; $(‘.someclass’)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By id -&gt; $(‘#someid’)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038" y="2338325"/>
            <a:ext cx="467677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1650300" y="2065350"/>
            <a:ext cx="5843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r>
              <a:rPr lang="es"/>
              <a:t>.  Good practices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5- Good practices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684625" y="2183275"/>
            <a:ext cx="5952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Naming with dollar sign $img = $(‘img’)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Avoid conflict using jQuery.noConflict()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Cache your jQuery object in a variable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Use chaining to reduce repetition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$('.test').addClass('hello').css('color', 'orange').prop('title', 'Hello world');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475" y="2348125"/>
            <a:ext cx="2644525" cy="19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650300" y="2065350"/>
            <a:ext cx="5843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r>
              <a:rPr lang="es"/>
              <a:t>.  Examples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6- Examples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2326600" y="2008300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Toggle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http://10.6.130.141:8080/toggle.html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175" y="2985790"/>
            <a:ext cx="5129700" cy="196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6- Examples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471900" y="200192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Fade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http://10.6.130.141:8080/fade.html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600" y="1910663"/>
            <a:ext cx="2750074" cy="30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46" y="3042321"/>
            <a:ext cx="4039176" cy="18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6- Examples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471900" y="200192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Slide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http://10.6.130.141:8080/slide.html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50" y="3359585"/>
            <a:ext cx="4207150" cy="150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475" y="2309488"/>
            <a:ext cx="39052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6- Examples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471900" y="200192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Shake and </a:t>
            </a:r>
            <a:r>
              <a:rPr lang="es">
                <a:solidFill>
                  <a:srgbClr val="000000"/>
                </a:solidFill>
              </a:rPr>
              <a:t>mouse over</a:t>
            </a:r>
            <a:r>
              <a:rPr lang="es">
                <a:solidFill>
                  <a:srgbClr val="000000"/>
                </a:solidFill>
              </a:rPr>
              <a:t> image switch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http://10.6.130.141:8080/index.html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575" y="1919375"/>
            <a:ext cx="4367400" cy="28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575" y="3061975"/>
            <a:ext cx="4220825" cy="18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2923350" y="2065350"/>
            <a:ext cx="329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r>
              <a:rPr lang="es"/>
              <a:t>.  Ajax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lateral en primer plano de una mano pulsando el botón de un mezclador de audio" id="73" name="Google Shape;73;p1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Index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What is jQuery?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Why using it?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Installation and use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Syntax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Good practices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Examples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Ajax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Plugins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" sz="2000"/>
              <a:t>Conclusions</a:t>
            </a:r>
            <a:endParaRPr sz="3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166200" y="682300"/>
            <a:ext cx="8811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7</a:t>
            </a:r>
            <a:r>
              <a:rPr lang="es" sz="4300"/>
              <a:t>.	  Ajax  </a:t>
            </a:r>
            <a:endParaRPr sz="4300"/>
          </a:p>
        </p:txBody>
      </p:sp>
      <p:sp>
        <p:nvSpPr>
          <p:cNvPr id="186" name="Google Shape;186;p32"/>
          <p:cNvSpPr txBox="1"/>
          <p:nvPr/>
        </p:nvSpPr>
        <p:spPr>
          <a:xfrm>
            <a:off x="1319100" y="2491125"/>
            <a:ext cx="65058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Asynchronous JavaScript And XML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Gmail, Google Maps, Youtube, Facebook tabs...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166200" y="682300"/>
            <a:ext cx="8811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7</a:t>
            </a:r>
            <a:r>
              <a:rPr lang="es" sz="4300"/>
              <a:t>.	  Ajax  </a:t>
            </a:r>
            <a:endParaRPr sz="4300"/>
          </a:p>
        </p:txBody>
      </p:sp>
      <p:sp>
        <p:nvSpPr>
          <p:cNvPr id="192" name="Google Shape;192;p33"/>
          <p:cNvSpPr txBox="1"/>
          <p:nvPr/>
        </p:nvSpPr>
        <p:spPr>
          <a:xfrm>
            <a:off x="2641200" y="2023550"/>
            <a:ext cx="3861600" cy="2386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let response;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$.get(‘foo.txt’, function(data) {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  response = data;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}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console.log(response);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166200" y="682300"/>
            <a:ext cx="8811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7</a:t>
            </a:r>
            <a:r>
              <a:rPr lang="es" sz="4300"/>
              <a:t>.	  Ajax  </a:t>
            </a:r>
            <a:endParaRPr sz="4300"/>
          </a:p>
        </p:txBody>
      </p:sp>
      <p:sp>
        <p:nvSpPr>
          <p:cNvPr id="198" name="Google Shape;198;p34"/>
          <p:cNvSpPr txBox="1"/>
          <p:nvPr/>
        </p:nvSpPr>
        <p:spPr>
          <a:xfrm>
            <a:off x="2280900" y="2531450"/>
            <a:ext cx="4582200" cy="176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$.get( "foo.php", function( response ) {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  console.log( response );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});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2923350" y="2065350"/>
            <a:ext cx="329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r>
              <a:rPr lang="es"/>
              <a:t>.  Plugins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166200" y="682300"/>
            <a:ext cx="8811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8</a:t>
            </a:r>
            <a:r>
              <a:rPr lang="es" sz="4300"/>
              <a:t>.	  Plugins </a:t>
            </a:r>
            <a:endParaRPr sz="4300"/>
          </a:p>
        </p:txBody>
      </p:sp>
      <p:sp>
        <p:nvSpPr>
          <p:cNvPr id="209" name="Google Shape;209;p36"/>
          <p:cNvSpPr txBox="1"/>
          <p:nvPr/>
        </p:nvSpPr>
        <p:spPr>
          <a:xfrm>
            <a:off x="2280900" y="2531450"/>
            <a:ext cx="45822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562" y="1700488"/>
            <a:ext cx="6176426" cy="34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/>
        </p:nvSpPr>
        <p:spPr>
          <a:xfrm>
            <a:off x="166200" y="26864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plugins.jquery.com</a:t>
            </a:r>
            <a:endParaRPr sz="1900" u="sng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2601300" y="2065350"/>
            <a:ext cx="3941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</a:t>
            </a:r>
            <a:r>
              <a:rPr lang="es"/>
              <a:t>.  Conclusions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0" y="642000"/>
            <a:ext cx="8811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9.  Conclusions</a:t>
            </a:r>
            <a:endParaRPr sz="4300"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275" y="1759419"/>
            <a:ext cx="5011625" cy="32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8"/>
          <p:cNvSpPr txBox="1"/>
          <p:nvPr/>
        </p:nvSpPr>
        <p:spPr>
          <a:xfrm>
            <a:off x="103600" y="2938075"/>
            <a:ext cx="255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w3techs usage of jQuery</a:t>
            </a:r>
            <a:endParaRPr sz="19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0" y="642000"/>
            <a:ext cx="8811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9.  Conclusions</a:t>
            </a:r>
            <a:endParaRPr sz="4300"/>
          </a:p>
        </p:txBody>
      </p:sp>
      <p:sp>
        <p:nvSpPr>
          <p:cNvPr id="229" name="Google Shape;229;p39"/>
          <p:cNvSpPr txBox="1"/>
          <p:nvPr/>
        </p:nvSpPr>
        <p:spPr>
          <a:xfrm>
            <a:off x="44425" y="3172613"/>
            <a:ext cx="281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 might not need </a:t>
            </a:r>
            <a:r>
              <a:rPr lang="es" sz="1500" u="sng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jquery</a:t>
            </a:r>
            <a:endParaRPr sz="1900">
              <a:solidFill>
                <a:schemeClr val="accent5"/>
              </a:solidFill>
            </a:endParaRPr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8050" y="1844925"/>
            <a:ext cx="6501951" cy="30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0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237" name="Google Shape;237;p40"/>
          <p:cNvPicPr preferRelativeResize="0"/>
          <p:nvPr/>
        </p:nvPicPr>
        <p:blipFill rotWithShape="1">
          <a:blip r:embed="rId3">
            <a:alphaModFix/>
          </a:blip>
          <a:srcRect b="9329" l="0" r="0" t="9329"/>
          <a:stretch/>
        </p:blipFill>
        <p:spPr>
          <a:xfrm>
            <a:off x="2638668" y="136314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 rotWithShape="1">
          <a:blip r:embed="rId4">
            <a:alphaModFix/>
          </a:blip>
          <a:srcRect b="9851" l="0" r="0" t="9859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9" name="Google Shape;239;p40"/>
          <p:cNvSpPr txBox="1"/>
          <p:nvPr>
            <p:ph idx="4294967295" type="title"/>
          </p:nvPr>
        </p:nvSpPr>
        <p:spPr>
          <a:xfrm>
            <a:off x="2449668" y="33234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Aitor Hernández Sánchez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0" name="Google Shape;240;p40"/>
          <p:cNvSpPr txBox="1"/>
          <p:nvPr>
            <p:ph idx="4294967295" type="title"/>
          </p:nvPr>
        </p:nvSpPr>
        <p:spPr>
          <a:xfrm>
            <a:off x="4667629" y="33234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Adrián Fleitas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de la Rosa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1" name="Google Shape;241;p40"/>
          <p:cNvSpPr txBox="1"/>
          <p:nvPr>
            <p:ph idx="4294967295" type="body"/>
          </p:nvPr>
        </p:nvSpPr>
        <p:spPr>
          <a:xfrm>
            <a:off x="2338975" y="3848075"/>
            <a:ext cx="2133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alu0100987522@ull.edu.es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2" name="Google Shape;242;p40"/>
          <p:cNvSpPr txBox="1"/>
          <p:nvPr>
            <p:ph idx="4294967295" type="body"/>
          </p:nvPr>
        </p:nvSpPr>
        <p:spPr>
          <a:xfrm>
            <a:off x="4667625" y="3848075"/>
            <a:ext cx="2133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 alu0101024363@ull.edu.es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247" name="Google Shape;247;p4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>
            <p:ph type="title"/>
          </p:nvPr>
        </p:nvSpPr>
        <p:spPr>
          <a:xfrm>
            <a:off x="490250" y="488250"/>
            <a:ext cx="75468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Bibliography: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4"/>
              </a:rPr>
              <a:t>https://stackoverflow.com/tags/jquery/info</a:t>
            </a:r>
            <a:r>
              <a:rPr lang="es" sz="1400"/>
              <a:t>  SO Post info and best practices jQuery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5"/>
              </a:rPr>
              <a:t>https://oscarotero.com/jquery/</a:t>
            </a:r>
            <a:r>
              <a:rPr lang="es" sz="1400"/>
              <a:t> Cheat Sheet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6"/>
              </a:rPr>
              <a:t>http://youmightnotneedjquery.com/</a:t>
            </a:r>
            <a:r>
              <a:rPr lang="es" sz="1400"/>
              <a:t>  Vanilla Javascript vs jquery methods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7"/>
              </a:rPr>
              <a:t>https://learn.jquery.com/</a:t>
            </a:r>
            <a:r>
              <a:rPr lang="es" sz="1400"/>
              <a:t> Learn jQuery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8"/>
              </a:rPr>
              <a:t>https://tekslate.com/11-benefits-jquery-every-web-designers-know</a:t>
            </a:r>
            <a:r>
              <a:rPr lang="es" sz="1400"/>
              <a:t>  Benefits of jquery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</a:rPr>
              <a:t> </a:t>
            </a:r>
            <a:r>
              <a:rPr lang="es" sz="1400" u="sng">
                <a:solidFill>
                  <a:schemeClr val="hlink"/>
                </a:solidFill>
                <a:hlinkClick r:id="rId9"/>
              </a:rPr>
              <a:t>https://w3techs.com/technologies/overview/javascript_library</a:t>
            </a:r>
            <a:r>
              <a:rPr lang="es" sz="1400"/>
              <a:t>  Usage of jQuery chart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10"/>
              </a:rPr>
              <a:t>https://plugins.jquery.com/</a:t>
            </a:r>
            <a:r>
              <a:rPr lang="es" sz="1400"/>
              <a:t>  jQuery plugins registry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1839750" y="2065350"/>
            <a:ext cx="54645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s"/>
              <a:t>What is jQuery?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166200" y="545250"/>
            <a:ext cx="8811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1.	  </a:t>
            </a:r>
            <a:r>
              <a:rPr lang="es" sz="4300"/>
              <a:t>¿What is jQuery?</a:t>
            </a:r>
            <a:endParaRPr sz="4300"/>
          </a:p>
        </p:txBody>
      </p:sp>
      <p:sp>
        <p:nvSpPr>
          <p:cNvPr id="86" name="Google Shape;86;p16"/>
          <p:cNvSpPr txBox="1"/>
          <p:nvPr/>
        </p:nvSpPr>
        <p:spPr>
          <a:xfrm>
            <a:off x="2587875" y="1797800"/>
            <a:ext cx="39504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JavaScript Cross-Browser library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Created by John Resig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DOM traversal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DOM manipulation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Event hand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Animation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AJAX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1839750" y="2065350"/>
            <a:ext cx="54645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</a:t>
            </a:r>
            <a:r>
              <a:rPr lang="es"/>
              <a:t>Why using it?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66200" y="545250"/>
            <a:ext cx="8811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2</a:t>
            </a:r>
            <a:r>
              <a:rPr lang="es" sz="4300"/>
              <a:t>.	  ¿Why using it?</a:t>
            </a:r>
            <a:endParaRPr sz="4300"/>
          </a:p>
        </p:txBody>
      </p:sp>
      <p:sp>
        <p:nvSpPr>
          <p:cNvPr id="97" name="Google Shape;97;p18"/>
          <p:cNvSpPr txBox="1"/>
          <p:nvPr/>
        </p:nvSpPr>
        <p:spPr>
          <a:xfrm>
            <a:off x="2733450" y="1693000"/>
            <a:ext cx="36771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jQuery is widely used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Open-Source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Promotes simplicity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Cross-Browser Compatibility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Clean syntax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Lightweight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SEO friendly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Utility features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650300" y="2065350"/>
            <a:ext cx="5843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r>
              <a:rPr lang="es"/>
              <a:t>.  Installation and use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166200" y="545250"/>
            <a:ext cx="88116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3</a:t>
            </a:r>
            <a:r>
              <a:rPr lang="es" sz="4300"/>
              <a:t>.	  Installation and use</a:t>
            </a:r>
            <a:endParaRPr sz="4300"/>
          </a:p>
        </p:txBody>
      </p:sp>
      <p:sp>
        <p:nvSpPr>
          <p:cNvPr id="108" name="Google Shape;108;p20"/>
          <p:cNvSpPr txBox="1"/>
          <p:nvPr/>
        </p:nvSpPr>
        <p:spPr>
          <a:xfrm>
            <a:off x="166200" y="2208975"/>
            <a:ext cx="88116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&lt;script&gt; </a:t>
            </a:r>
            <a:r>
              <a:rPr lang="es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https://code.jquery.com/jquery-3.2.1.min.js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 &lt;/script&gt;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$ 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npm i -D jquery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FC1FF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APP</a:t>
            </a:r>
            <a:r>
              <a:rPr lang="es" sz="1600">
                <a:solidFill>
                  <a:srgbClr val="D4D4D4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s" sz="1600">
                <a:solidFill>
                  <a:srgbClr val="DCDCAA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use</a:t>
            </a:r>
            <a:r>
              <a:rPr lang="es" sz="1600">
                <a:solidFill>
                  <a:srgbClr val="D4D4D4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" sz="1600">
                <a:solidFill>
                  <a:srgbClr val="CE9178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'/jquery'</a:t>
            </a:r>
            <a:r>
              <a:rPr lang="es" sz="1600">
                <a:solidFill>
                  <a:srgbClr val="D4D4D4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sz="1600">
                <a:solidFill>
                  <a:srgbClr val="DCDCAA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EXPRESS</a:t>
            </a:r>
            <a:r>
              <a:rPr lang="es" sz="1600">
                <a:solidFill>
                  <a:srgbClr val="D4D4D4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s" sz="1600">
                <a:solidFill>
                  <a:srgbClr val="DCDCAA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static</a:t>
            </a:r>
            <a:r>
              <a:rPr lang="es" sz="1600">
                <a:solidFill>
                  <a:srgbClr val="D4D4D4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" sz="1600">
                <a:solidFill>
                  <a:srgbClr val="4FC1FF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PATH</a:t>
            </a:r>
            <a:r>
              <a:rPr lang="es" sz="1600">
                <a:solidFill>
                  <a:srgbClr val="D4D4D4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s" sz="1600">
                <a:solidFill>
                  <a:srgbClr val="DCDCAA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s" sz="1600">
                <a:solidFill>
                  <a:srgbClr val="D4D4D4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" sz="1600">
                <a:solidFill>
                  <a:srgbClr val="9CDCFE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__dirname</a:t>
            </a:r>
            <a:r>
              <a:rPr lang="es" sz="1600">
                <a:solidFill>
                  <a:srgbClr val="D4D4D4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sz="1600">
                <a:solidFill>
                  <a:srgbClr val="CE9178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'../node_modules/jquery/dist/'</a:t>
            </a:r>
            <a:r>
              <a:rPr lang="es" sz="1600">
                <a:solidFill>
                  <a:srgbClr val="D4D4D4"/>
                </a:solidFill>
                <a:highlight>
                  <a:srgbClr val="1E1E1E"/>
                </a:highlight>
                <a:latin typeface="Roboto"/>
                <a:ea typeface="Roboto"/>
                <a:cs typeface="Roboto"/>
                <a:sym typeface="Roboto"/>
              </a:rPr>
              <a:t>)));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import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800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800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jQuery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8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'./jquery/jquery.js'</a:t>
            </a:r>
            <a:r>
              <a:rPr lang="es" sz="1800">
                <a:latin typeface="Roboto"/>
                <a:ea typeface="Roboto"/>
                <a:cs typeface="Roboto"/>
                <a:sym typeface="Roboto"/>
              </a:rPr>
              <a:t>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D4D4D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1650300" y="2065350"/>
            <a:ext cx="5843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r>
              <a:rPr lang="es"/>
              <a:t>.  Syntax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